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6" r:id="rId2"/>
    <p:sldId id="257" r:id="rId3"/>
    <p:sldId id="258" r:id="rId4"/>
    <p:sldId id="259" r:id="rId5"/>
    <p:sldId id="260" r:id="rId6"/>
    <p:sldId id="271" r:id="rId7"/>
    <p:sldId id="272" r:id="rId8"/>
    <p:sldId id="273" r:id="rId9"/>
    <p:sldId id="274" r:id="rId10"/>
    <p:sldId id="275" r:id="rId11"/>
    <p:sldId id="276" r:id="rId12"/>
    <p:sldId id="26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56"/>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A5AFF6-D810-98A2-66B8-8ECABF062E5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698F906-F14E-3077-409D-01BFFD34AB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5899293-6FF3-4557-A486-807F972BCB22}" type="datetimeFigureOut">
              <a:rPr lang="en-US" smtClean="0"/>
              <a:t>9/4/2024</a:t>
            </a:fld>
            <a:endParaRPr lang="en-US"/>
          </a:p>
        </p:txBody>
      </p:sp>
      <p:sp>
        <p:nvSpPr>
          <p:cNvPr id="4" name="Footer Placeholder 3">
            <a:extLst>
              <a:ext uri="{FF2B5EF4-FFF2-40B4-BE49-F238E27FC236}">
                <a16:creationId xmlns:a16="http://schemas.microsoft.com/office/drawing/2014/main" id="{B71371C7-8733-9C27-5412-3F386F50953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ECAFF8C-E67F-F360-739B-BA772905CD4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77949F-50F1-4F53-9D04-6431F7B74047}" type="slidenum">
              <a:rPr lang="en-US" smtClean="0"/>
              <a:t>‹#›</a:t>
            </a:fld>
            <a:endParaRPr lang="en-US"/>
          </a:p>
        </p:txBody>
      </p:sp>
    </p:spTree>
    <p:extLst>
      <p:ext uri="{BB962C8B-B14F-4D97-AF65-F5344CB8AC3E}">
        <p14:creationId xmlns:p14="http://schemas.microsoft.com/office/powerpoint/2010/main" val="20597892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999719-AA07-45A1-BF30-95433FCB6086}" type="datetimeFigureOut">
              <a:rPr lang="en-US" smtClean="0"/>
              <a:t>9/4/2024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05B6E4-F5F8-4B94-A581-8F2DF3DE19AB}" type="slidenum">
              <a:rPr lang="en-US" smtClean="0"/>
              <a:t>‹#›</a:t>
            </a:fld>
            <a:endParaRPr lang="en-US"/>
          </a:p>
        </p:txBody>
      </p:sp>
    </p:spTree>
    <p:extLst>
      <p:ext uri="{BB962C8B-B14F-4D97-AF65-F5344CB8AC3E}">
        <p14:creationId xmlns:p14="http://schemas.microsoft.com/office/powerpoint/2010/main" val="4049172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4E58C9-F407-4344-B098-2C5DCCB2C145}" type="slidenum">
              <a:rPr lang="en-US" smtClean="0"/>
              <a:t>8</a:t>
            </a:fld>
            <a:endParaRPr lang="en-US"/>
          </a:p>
        </p:txBody>
      </p:sp>
    </p:spTree>
    <p:extLst>
      <p:ext uri="{BB962C8B-B14F-4D97-AF65-F5344CB8AC3E}">
        <p14:creationId xmlns:p14="http://schemas.microsoft.com/office/powerpoint/2010/main" val="783102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2BD05-C381-2777-E423-8B79B0CD281B}"/>
              </a:ext>
            </a:extLst>
          </p:cNvPr>
          <p:cNvSpPr>
            <a:spLocks noGrp="1"/>
          </p:cNvSpPr>
          <p:nvPr>
            <p:ph type="ctrTitle"/>
          </p:nvPr>
        </p:nvSpPr>
        <p:spPr>
          <a:xfrm>
            <a:off x="1524000" y="1448935"/>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C55C91-7EEE-EB1C-56FC-F2BBE7EF6C35}"/>
              </a:ext>
            </a:extLst>
          </p:cNvPr>
          <p:cNvSpPr>
            <a:spLocks noGrp="1"/>
          </p:cNvSpPr>
          <p:nvPr>
            <p:ph type="subTitle" idx="1"/>
          </p:nvPr>
        </p:nvSpPr>
        <p:spPr>
          <a:xfrm>
            <a:off x="1524000" y="3836535"/>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65A7E97-4B57-000D-945A-40E61617E113}"/>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5" name="Footer Placeholder 4">
            <a:extLst>
              <a:ext uri="{FF2B5EF4-FFF2-40B4-BE49-F238E27FC236}">
                <a16:creationId xmlns:a16="http://schemas.microsoft.com/office/drawing/2014/main" id="{5621B9D0-7638-E5E9-9E88-93F5630DBD1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1137CA1-700E-EA22-FE38-FF72432B703C}"/>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1847695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D5A01-0ABD-FBCA-25FE-1D5E47724F7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E3F4807-9EC9-2F93-004E-84B4C11C2DEC}"/>
              </a:ext>
            </a:extLst>
          </p:cNvPr>
          <p:cNvSpPr>
            <a:spLocks noGrp="1"/>
          </p:cNvSpPr>
          <p:nvPr>
            <p:ph type="body" orient="vert" idx="1"/>
          </p:nvPr>
        </p:nvSpPr>
        <p:spPr>
          <a:xfrm>
            <a:off x="838200" y="1787236"/>
            <a:ext cx="10515600" cy="438972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E290DA-0C6A-CCC9-61C9-D403CF98D9A5}"/>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5" name="Footer Placeholder 4">
            <a:extLst>
              <a:ext uri="{FF2B5EF4-FFF2-40B4-BE49-F238E27FC236}">
                <a16:creationId xmlns:a16="http://schemas.microsoft.com/office/drawing/2014/main" id="{074F4617-9890-EC3F-4679-D2F8E1E1035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0711DBB-1150-1029-8FA1-D2FE14AF6247}"/>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574124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99862B2-6818-C83A-FE81-A5507F2C3A6D}"/>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9F6B7B6-13EF-D949-7B91-7B2DE617F2F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93493B-C1FD-CF15-40F0-4D0B09567105}"/>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5" name="Footer Placeholder 4">
            <a:extLst>
              <a:ext uri="{FF2B5EF4-FFF2-40B4-BE49-F238E27FC236}">
                <a16:creationId xmlns:a16="http://schemas.microsoft.com/office/drawing/2014/main" id="{3C164ABB-912E-204A-06BF-12B277C25F1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80C8812-69DC-F225-4C89-75A0AE019782}"/>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183005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86104-D3C4-D320-DD3D-52B27FD63D2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925FE99-02C5-0462-F4C9-A2D36F879989}"/>
              </a:ext>
            </a:extLst>
          </p:cNvPr>
          <p:cNvSpPr>
            <a:spLocks noGrp="1"/>
          </p:cNvSpPr>
          <p:nvPr>
            <p:ph idx="1"/>
          </p:nvPr>
        </p:nvSpPr>
        <p:spPr>
          <a:xfrm>
            <a:off x="838200" y="1787236"/>
            <a:ext cx="10515600" cy="438972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39A271-C4DB-0FC2-3B14-F87B9E6D118A}"/>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5" name="Footer Placeholder 4">
            <a:extLst>
              <a:ext uri="{FF2B5EF4-FFF2-40B4-BE49-F238E27FC236}">
                <a16:creationId xmlns:a16="http://schemas.microsoft.com/office/drawing/2014/main" id="{07914EC8-1D8D-4934-7293-CC0F57CE1AE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0F0D4BA-43A9-4F66-0F83-2D9694D85306}"/>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810020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0E930-7EE7-E32F-7482-78E8B87370BE}"/>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DFF6BB1-8527-FEF6-3723-1AF08048419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CC433FD-6154-CF6B-3A31-21E3CDB741B2}"/>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5" name="Footer Placeholder 4">
            <a:extLst>
              <a:ext uri="{FF2B5EF4-FFF2-40B4-BE49-F238E27FC236}">
                <a16:creationId xmlns:a16="http://schemas.microsoft.com/office/drawing/2014/main" id="{3887414D-C4EF-6DD0-9F0D-C69C58D5B17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FCE91A2-B57C-897C-F617-FC46E7C1B4F6}"/>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2333356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38ADE-4827-C268-9C2E-BBBC447B83E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88638EC-3060-0C71-C2B6-2639700430CF}"/>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2444A0-78AE-47BD-F689-B403C9D40C07}"/>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5484A9-9E12-9971-0F68-3329730EA29B}"/>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6" name="Footer Placeholder 5">
            <a:extLst>
              <a:ext uri="{FF2B5EF4-FFF2-40B4-BE49-F238E27FC236}">
                <a16:creationId xmlns:a16="http://schemas.microsoft.com/office/drawing/2014/main" id="{5D34C0CF-A666-6A66-8ECF-4208239F1B3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596B661-046B-546F-E804-2C3EAFA651EA}"/>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2085704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D35DC-C4B2-383B-C669-C0CDAA0CA578}"/>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E4647813-51B0-8E6E-8CDB-15AF5C101C8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28CAC4-B1AC-8D37-195E-48AA053B052B}"/>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76EDAC-1708-9A84-8B19-45D9891D658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7524691-E8F3-CF10-699A-4CF40396E2C6}"/>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228BC4-7947-0026-4125-4437C4EE6914}"/>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8" name="Footer Placeholder 7">
            <a:extLst>
              <a:ext uri="{FF2B5EF4-FFF2-40B4-BE49-F238E27FC236}">
                <a16:creationId xmlns:a16="http://schemas.microsoft.com/office/drawing/2014/main" id="{B78D34F8-439A-FE14-8B6F-C7DDE9AC902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C4AE12E3-F0DB-A5DA-802F-BF605A0CA7A1}"/>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1714473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E2E9C-BEEE-057E-5821-0FE50EA41352}"/>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768B6892-1003-96E6-AB9A-B1C049844B51}"/>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4" name="Footer Placeholder 3">
            <a:extLst>
              <a:ext uri="{FF2B5EF4-FFF2-40B4-BE49-F238E27FC236}">
                <a16:creationId xmlns:a16="http://schemas.microsoft.com/office/drawing/2014/main" id="{C3210AC2-D975-5281-F18A-195AEFA8EB9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7AF592A7-A051-2A0E-FF00-170A4A06E2E0}"/>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3930493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4945BC-4C98-8A82-A1E2-E88E7A88F4B6}"/>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3" name="Footer Placeholder 2">
            <a:extLst>
              <a:ext uri="{FF2B5EF4-FFF2-40B4-BE49-F238E27FC236}">
                <a16:creationId xmlns:a16="http://schemas.microsoft.com/office/drawing/2014/main" id="{91D507B6-ADB9-20F8-8F33-38355C6FAA4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38B98115-FDA2-B312-33DA-F904CEE542F6}"/>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2517669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53A4D-5100-551E-B709-5AE29AD4D6D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7B5B122-0B45-9AE8-41B5-E9DD3353A88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3346A4-CA15-6C5B-6B15-1361B81332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911418-A5EE-CB62-7E04-930B8F38412C}"/>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6" name="Footer Placeholder 5">
            <a:extLst>
              <a:ext uri="{FF2B5EF4-FFF2-40B4-BE49-F238E27FC236}">
                <a16:creationId xmlns:a16="http://schemas.microsoft.com/office/drawing/2014/main" id="{775346BC-8BB3-8FF7-F2EE-977DE8BA9E0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4B3042C-438D-DD83-A5FC-7128C425B27E}"/>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24453087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69CA1-5437-7C52-C24E-558DF6EF430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506A9B-C0AC-E471-AB0C-CB8E1EEC4DA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7FA9545-F0E4-BAC7-F06B-CFB921573C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44E714-A46E-CDD0-5132-577C1DCC5603}"/>
              </a:ext>
            </a:extLst>
          </p:cNvPr>
          <p:cNvSpPr>
            <a:spLocks noGrp="1"/>
          </p:cNvSpPr>
          <p:nvPr>
            <p:ph type="dt" sz="half" idx="10"/>
          </p:nvPr>
        </p:nvSpPr>
        <p:spPr>
          <a:xfrm>
            <a:off x="838200" y="6356350"/>
            <a:ext cx="2743200" cy="365125"/>
          </a:xfrm>
          <a:prstGeom prst="rect">
            <a:avLst/>
          </a:prstGeom>
        </p:spPr>
        <p:txBody>
          <a:bodyPr/>
          <a:lstStyle/>
          <a:p>
            <a:fld id="{3CBA0AB2-27C8-437D-A0BC-F4BB2D407FD9}" type="datetimeFigureOut">
              <a:rPr lang="en-US" smtClean="0"/>
              <a:t>9/4/2024</a:t>
            </a:fld>
            <a:endParaRPr lang="en-US"/>
          </a:p>
        </p:txBody>
      </p:sp>
      <p:sp>
        <p:nvSpPr>
          <p:cNvPr id="6" name="Footer Placeholder 5">
            <a:extLst>
              <a:ext uri="{FF2B5EF4-FFF2-40B4-BE49-F238E27FC236}">
                <a16:creationId xmlns:a16="http://schemas.microsoft.com/office/drawing/2014/main" id="{06C3ABFF-CD62-AFF3-AE34-575C7D470F2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0A65211-8665-63C5-78D2-5178A5FB7653}"/>
              </a:ext>
            </a:extLst>
          </p:cNvPr>
          <p:cNvSpPr>
            <a:spLocks noGrp="1"/>
          </p:cNvSpPr>
          <p:nvPr>
            <p:ph type="sldNum" sz="quarter" idx="12"/>
          </p:nvPr>
        </p:nvSpPr>
        <p:spPr>
          <a:xfrm>
            <a:off x="8610600" y="6356350"/>
            <a:ext cx="2743200" cy="365125"/>
          </a:xfrm>
          <a:prstGeom prst="rect">
            <a:avLst/>
          </a:prstGeom>
        </p:spPr>
        <p:txBody>
          <a:bodyPr/>
          <a:lstStyle/>
          <a:p>
            <a:fld id="{2C59F1C9-5252-43AA-A079-E358B314FD2A}" type="slidenum">
              <a:rPr lang="en-US" smtClean="0"/>
              <a:t>‹#›</a:t>
            </a:fld>
            <a:endParaRPr lang="en-US"/>
          </a:p>
        </p:txBody>
      </p:sp>
    </p:spTree>
    <p:extLst>
      <p:ext uri="{BB962C8B-B14F-4D97-AF65-F5344CB8AC3E}">
        <p14:creationId xmlns:p14="http://schemas.microsoft.com/office/powerpoint/2010/main" val="152692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774CC1-838D-92F5-DEB9-02BE9230FF5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10837"/>
            <a:ext cx="12192000" cy="1534688"/>
          </a:xfrm>
          <a:prstGeom prst="rect">
            <a:avLst/>
          </a:prstGeom>
        </p:spPr>
      </p:pic>
    </p:spTree>
    <p:extLst>
      <p:ext uri="{BB962C8B-B14F-4D97-AF65-F5344CB8AC3E}">
        <p14:creationId xmlns:p14="http://schemas.microsoft.com/office/powerpoint/2010/main" val="23556571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3" Type="http://schemas.openxmlformats.org/officeDocument/2006/relationships/slideLayout" Target="../slideLayouts/slideLayout2.xml"/><Relationship Id="rId7" Type="http://schemas.openxmlformats.org/officeDocument/2006/relationships/image" Target="../media/image5.jpeg"/><Relationship Id="rId12" Type="http://schemas.openxmlformats.org/officeDocument/2006/relationships/image" Target="../media/image10.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E0AAB-1703-229C-B8D2-05AC51B86E41}"/>
              </a:ext>
            </a:extLst>
          </p:cNvPr>
          <p:cNvSpPr>
            <a:spLocks noGrp="1"/>
          </p:cNvSpPr>
          <p:nvPr>
            <p:ph type="ctrTitle"/>
          </p:nvPr>
        </p:nvSpPr>
        <p:spPr>
          <a:xfrm>
            <a:off x="1524000" y="1600200"/>
            <a:ext cx="9144000" cy="2236335"/>
          </a:xfrm>
        </p:spPr>
        <p:txBody>
          <a:bodyPr/>
          <a:lstStyle/>
          <a:p>
            <a:r>
              <a:rPr lang="ka-GE" sz="4400" b="1" dirty="0" smtClean="0">
                <a:latin typeface="Sylfaen" panose="010A0502050306030303" pitchFamily="18" charset="0"/>
              </a:rPr>
              <a:t>არცერთი ბავშვი სკოლამდელი განათლების გარეშე</a:t>
            </a:r>
            <a:r>
              <a:rPr lang="en-US" sz="4400" b="1" dirty="0" smtClean="0">
                <a:latin typeface="Sylfaen" panose="010A0502050306030303" pitchFamily="18" charset="0"/>
              </a:rPr>
              <a:t>                         </a:t>
            </a:r>
            <a:r>
              <a:rPr lang="en-US" sz="4000" b="1" dirty="0" smtClean="0">
                <a:latin typeface="Sylfaen" panose="010A0502050306030303" pitchFamily="18" charset="0"/>
              </a:rPr>
              <a:t>No child without presc</a:t>
            </a:r>
            <a:r>
              <a:rPr lang="en-US" sz="4000" b="1" dirty="0" smtClean="0">
                <a:latin typeface="Sylfaen" panose="010A0502050306030303" pitchFamily="18" charset="0"/>
              </a:rPr>
              <a:t>h</a:t>
            </a:r>
            <a:r>
              <a:rPr lang="en-US" sz="4000" b="1" dirty="0" smtClean="0">
                <a:latin typeface="Sylfaen" panose="010A0502050306030303" pitchFamily="18" charset="0"/>
              </a:rPr>
              <a:t>ool education</a:t>
            </a:r>
            <a:endParaRPr lang="en-US" sz="4000" b="1" dirty="0">
              <a:latin typeface="Sylfaen" panose="010A0502050306030303" pitchFamily="18" charset="0"/>
            </a:endParaRPr>
          </a:p>
        </p:txBody>
      </p:sp>
      <p:sp>
        <p:nvSpPr>
          <p:cNvPr id="3" name="Subtitle 2">
            <a:extLst>
              <a:ext uri="{FF2B5EF4-FFF2-40B4-BE49-F238E27FC236}">
                <a16:creationId xmlns:a16="http://schemas.microsoft.com/office/drawing/2014/main" id="{8EF4D2F0-E72C-8D9F-8896-903DD78C9ACE}"/>
              </a:ext>
            </a:extLst>
          </p:cNvPr>
          <p:cNvSpPr>
            <a:spLocks noGrp="1"/>
          </p:cNvSpPr>
          <p:nvPr>
            <p:ph type="subTitle" idx="1"/>
          </p:nvPr>
        </p:nvSpPr>
        <p:spPr/>
        <p:txBody>
          <a:bodyPr/>
          <a:lstStyle/>
          <a:p>
            <a:endParaRPr lang="ka-GE" dirty="0" smtClean="0">
              <a:latin typeface="Sylfaen" panose="010A0502050306030303" pitchFamily="18" charset="0"/>
            </a:endParaRPr>
          </a:p>
          <a:p>
            <a:r>
              <a:rPr lang="ka-GE" sz="3200" b="1" dirty="0" smtClean="0">
                <a:latin typeface="Sylfaen" panose="010A0502050306030303" pitchFamily="18" charset="0"/>
              </a:rPr>
              <a:t>მანანა ჩაგელიშვილი</a:t>
            </a:r>
          </a:p>
          <a:p>
            <a:r>
              <a:rPr lang="ka-GE" sz="3200" b="1" dirty="0" smtClean="0">
                <a:latin typeface="Sylfaen" panose="010A0502050306030303" pitchFamily="18" charset="0"/>
              </a:rPr>
              <a:t>ლამარა გამყრელიძე</a:t>
            </a:r>
            <a:endParaRPr lang="en-US" sz="3200" b="1" dirty="0">
              <a:latin typeface="Sylfaen" panose="010A0502050306030303" pitchFamily="18" charset="0"/>
            </a:endParaRPr>
          </a:p>
        </p:txBody>
      </p:sp>
    </p:spTree>
    <p:extLst>
      <p:ext uri="{BB962C8B-B14F-4D97-AF65-F5344CB8AC3E}">
        <p14:creationId xmlns:p14="http://schemas.microsoft.com/office/powerpoint/2010/main" val="2490734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6477" y="518746"/>
            <a:ext cx="10527323" cy="5999620"/>
          </a:xfrm>
        </p:spPr>
        <p:txBody>
          <a:bodyPr>
            <a:normAutofit/>
          </a:bodyPr>
          <a:lstStyle/>
          <a:p>
            <a:endParaRPr lang="ka-GE" sz="1800" b="1" dirty="0" smtClean="0"/>
          </a:p>
          <a:p>
            <a:endParaRPr lang="ka-GE" sz="1400" b="1" dirty="0" smtClean="0"/>
          </a:p>
          <a:p>
            <a:endParaRPr lang="ka-GE" sz="1400" b="1" dirty="0"/>
          </a:p>
          <a:p>
            <a:r>
              <a:rPr lang="ka-GE" sz="1400" b="1" dirty="0" smtClean="0">
                <a:latin typeface="Sylfaen" panose="010A0502050306030303" pitchFamily="18" charset="0"/>
              </a:rPr>
              <a:t>სამომავლო </a:t>
            </a:r>
            <a:r>
              <a:rPr lang="ka-GE" sz="1400" b="1" dirty="0">
                <a:latin typeface="Sylfaen" panose="010A0502050306030303" pitchFamily="18" charset="0"/>
              </a:rPr>
              <a:t>ამოცანები:</a:t>
            </a:r>
            <a:endParaRPr lang="en-US" sz="1400" dirty="0">
              <a:latin typeface="Sylfaen" panose="010A0502050306030303" pitchFamily="18" charset="0"/>
            </a:endParaRPr>
          </a:p>
          <a:p>
            <a:r>
              <a:rPr lang="ka-GE" sz="1400" b="1" dirty="0">
                <a:latin typeface="Sylfaen" panose="010A0502050306030303" pitchFamily="18" charset="0"/>
              </a:rPr>
              <a:t>ხარისხის მუდმივი გაუმჯობესება პრიორიტეტია ალტერნატიული მოდელებისთვის.</a:t>
            </a:r>
          </a:p>
          <a:p>
            <a:pPr marL="0" indent="0" algn="just">
              <a:buNone/>
            </a:pPr>
            <a:r>
              <a:rPr lang="ka-GE" sz="1400" b="1" dirty="0" smtClean="0">
                <a:latin typeface="Sylfaen" panose="010A0502050306030303" pitchFamily="18" charset="0"/>
              </a:rPr>
              <a:t> პრაქტიკამ </a:t>
            </a:r>
            <a:r>
              <a:rPr lang="ka-GE" sz="1400" b="1" dirty="0">
                <a:latin typeface="Sylfaen" panose="010A0502050306030303" pitchFamily="18" charset="0"/>
              </a:rPr>
              <a:t>დაგვანახა, რომ თამაშის გზით ყველა იმ ინფორმაციის მიწოდება, რაც სტანდარტითაა გათვალისწინებული, მეტ დროს მოითხოვს და სამი საათი არასაკმარისია.  სოფელ </a:t>
            </a:r>
            <a:r>
              <a:rPr lang="ka-GE" sz="1400" b="1" dirty="0" err="1">
                <a:latin typeface="Sylfaen" panose="010A0502050306030303" pitchFamily="18" charset="0"/>
              </a:rPr>
              <a:t>წედისის</a:t>
            </a:r>
            <a:r>
              <a:rPr lang="ka-GE" sz="1400" b="1" dirty="0">
                <a:latin typeface="Sylfaen" panose="010A0502050306030303" pitchFamily="18" charset="0"/>
              </a:rPr>
              <a:t> ოჯახზე დაფუძნებული ალტერნატიული ცენტრის აღმზრდელმა პრაქტიკაში დაიწყო დანერგვა </a:t>
            </a:r>
            <a:r>
              <a:rPr lang="ka-GE" sz="1400" b="1" dirty="0" err="1">
                <a:latin typeface="Sylfaen" panose="010A0502050306030303" pitchFamily="18" charset="0"/>
              </a:rPr>
              <a:t>ე.წ</a:t>
            </a:r>
            <a:r>
              <a:rPr lang="ka-GE" sz="1400" b="1" dirty="0">
                <a:latin typeface="Sylfaen" panose="010A0502050306030303" pitchFamily="18" charset="0"/>
              </a:rPr>
              <a:t>. თამაში - ექსპერიმენტი. მაგალითად, გიორგი თვითონ ცრის პურის ფქვილს ნამდვილი საცერით, ნამდვილ თასში, აღმზრდელთან ერთად ზელს პურს და ერთად აცხობენ. პარალელურად, მოქმედების პროცესში, აღმზრდელი აწვდის ბევრ ინფორმაციას პურის მოყვანიდან დაწყებული, სუფრაზე მიტანამდე დამთავრებული (სწავლა კეთებით). პროცესი საკმაოდ ემოციური და შთამბეჭდავია. უკვე შეძენილი გამოცდილება და მსგავსი მაგალითები გვარწმუნებს, რომ სახელმწიფო სტანდარტზე დაფუძნებით, უნდა მომზადდეს ალტერნატიული ცენტრებისთვის სტანდარტები, სამსაათიანი დღის რეჟიმის გათვალისწინებით, რომლებიც შეესაბამება ალტერნატიული </a:t>
            </a:r>
            <a:r>
              <a:rPr lang="en-US" sz="1400" b="1" dirty="0">
                <a:latin typeface="Sylfaen" panose="010A0502050306030303" pitchFamily="18" charset="0"/>
              </a:rPr>
              <a:t>ECEC </a:t>
            </a:r>
            <a:r>
              <a:rPr lang="ka-GE" sz="1400" b="1" dirty="0">
                <a:latin typeface="Sylfaen" panose="010A0502050306030303" pitchFamily="18" charset="0"/>
              </a:rPr>
              <a:t>ცენტრების</a:t>
            </a:r>
            <a:r>
              <a:rPr lang="en-GB" sz="1400" b="1" dirty="0">
                <a:latin typeface="Sylfaen" panose="010A0502050306030303" pitchFamily="18" charset="0"/>
              </a:rPr>
              <a:t> </a:t>
            </a:r>
            <a:r>
              <a:rPr lang="ka-GE" sz="1400" b="1" dirty="0">
                <a:latin typeface="Sylfaen" panose="010A0502050306030303" pitchFamily="18" charset="0"/>
              </a:rPr>
              <a:t>რეალობას. (მაგ., მასწავლებლის სახელმძღვანელო, აქტივობების რესურსების წიგნები და </a:t>
            </a:r>
            <a:r>
              <a:rPr lang="ka-GE" sz="1400" b="1" dirty="0" err="1">
                <a:latin typeface="Sylfaen" panose="010A0502050306030303" pitchFamily="18" charset="0"/>
              </a:rPr>
              <a:t>ა.შ</a:t>
            </a:r>
            <a:r>
              <a:rPr lang="ka-GE" sz="1400" b="1" dirty="0">
                <a:latin typeface="Sylfaen" panose="010A0502050306030303" pitchFamily="18" charset="0"/>
              </a:rPr>
              <a:t>. .). (</a:t>
            </a:r>
            <a:r>
              <a:rPr lang="en-US" sz="1400" b="1" dirty="0">
                <a:latin typeface="Sylfaen" panose="010A0502050306030303" pitchFamily="18" charset="0"/>
              </a:rPr>
              <a:t>JICA-</a:t>
            </a:r>
            <a:r>
              <a:rPr lang="ka-GE" sz="1400" b="1" dirty="0">
                <a:latin typeface="Sylfaen" panose="010A0502050306030303" pitchFamily="18" charset="0"/>
              </a:rPr>
              <a:t>მ და სხვა სააგენტოებმა შესაძლოა განიხილონ მხარდაჭერა ასეთი მასალების შემუშავებაში სასწავლო პროგრამებთან სინერგიით).</a:t>
            </a:r>
          </a:p>
          <a:p>
            <a:pPr marL="0" indent="0">
              <a:buNone/>
            </a:pPr>
            <a:endParaRPr lang="en-US" sz="1800" b="1" dirty="0">
              <a:latin typeface="Sylfaen" panose="010A0502050306030303"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981" y="4373419"/>
            <a:ext cx="2203939" cy="196068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1701" y="4373418"/>
            <a:ext cx="2063262" cy="196068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1020" y="4382211"/>
            <a:ext cx="2266394" cy="1951892"/>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02478" y="4382211"/>
            <a:ext cx="2655562" cy="1951892"/>
          </a:xfrm>
          <a:prstGeom prst="rect">
            <a:avLst/>
          </a:prstGeom>
        </p:spPr>
      </p:pic>
    </p:spTree>
    <p:extLst>
      <p:ext uri="{BB962C8B-B14F-4D97-AF65-F5344CB8AC3E}">
        <p14:creationId xmlns:p14="http://schemas.microsoft.com/office/powerpoint/2010/main" val="3715643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53915"/>
            <a:ext cx="10515600" cy="5623048"/>
          </a:xfrm>
        </p:spPr>
        <p:txBody>
          <a:bodyPr>
            <a:normAutofit fontScale="47500" lnSpcReduction="20000"/>
          </a:bodyPr>
          <a:lstStyle/>
          <a:p>
            <a:endParaRPr lang="ka-GE" sz="1900" b="1" dirty="0" smtClean="0"/>
          </a:p>
          <a:p>
            <a:endParaRPr lang="ka-GE" sz="1900" b="1" dirty="0"/>
          </a:p>
          <a:p>
            <a:pPr algn="just"/>
            <a:endParaRPr lang="ka-GE" sz="3400" b="1" dirty="0" smtClean="0"/>
          </a:p>
          <a:p>
            <a:pPr algn="just"/>
            <a:endParaRPr lang="ka-GE" sz="3400" b="1" dirty="0"/>
          </a:p>
          <a:p>
            <a:pPr algn="just"/>
            <a:r>
              <a:rPr lang="ka-GE" sz="3400" b="1" dirty="0" smtClean="0">
                <a:latin typeface="Sylfaen" panose="010A0502050306030303" pitchFamily="18" charset="0"/>
              </a:rPr>
              <a:t>ცენტრების </a:t>
            </a:r>
            <a:r>
              <a:rPr lang="ka-GE" sz="3400" b="1" dirty="0">
                <a:latin typeface="Sylfaen" panose="010A0502050306030303" pitchFamily="18" charset="0"/>
              </a:rPr>
              <a:t>აღმზრდელების გადამზადება, რომლის პროცესიც უკვე დაწყებულია; </a:t>
            </a:r>
          </a:p>
          <a:p>
            <a:pPr algn="just"/>
            <a:r>
              <a:rPr lang="ka-GE" sz="3400" b="1" dirty="0">
                <a:latin typeface="Sylfaen" panose="010A0502050306030303" pitchFamily="18" charset="0"/>
              </a:rPr>
              <a:t>მიმდინარე </a:t>
            </a:r>
            <a:r>
              <a:rPr lang="ka-GE" sz="3400" b="1" dirty="0" smtClean="0">
                <a:latin typeface="Sylfaen" panose="010A0502050306030303" pitchFamily="18" charset="0"/>
              </a:rPr>
              <a:t>წლის 19-20 </a:t>
            </a:r>
            <a:r>
              <a:rPr lang="ka-GE" sz="3400" b="1" dirty="0">
                <a:latin typeface="Sylfaen" panose="010A0502050306030303" pitchFamily="18" charset="0"/>
              </a:rPr>
              <a:t>ივნისს ა(ა)იპ ონის მუნიციპალიტეტის ბაგა-ბაღში ალტერნატიული ცენტრის ყველა აღმზრდელი ჩაერთო ა(ა)იპ მაკ ჯორჯიას ტრენინგში „რთული ქცევის მართვა“;</a:t>
            </a:r>
            <a:endParaRPr lang="en-US" sz="3400" dirty="0">
              <a:latin typeface="Sylfaen" panose="010A0502050306030303" pitchFamily="18" charset="0"/>
            </a:endParaRPr>
          </a:p>
          <a:p>
            <a:pPr algn="just"/>
            <a:r>
              <a:rPr lang="ka-GE" sz="3400" b="1" dirty="0">
                <a:latin typeface="Sylfaen" panose="010A0502050306030303" pitchFamily="18" charset="0"/>
              </a:rPr>
              <a:t>23 ივნისს </a:t>
            </a:r>
            <a:r>
              <a:rPr lang="ka-GE" sz="3400" b="1" dirty="0" err="1">
                <a:latin typeface="Sylfaen" panose="010A0502050306030303" pitchFamily="18" charset="0"/>
              </a:rPr>
              <a:t>ნეირობალანსირების</a:t>
            </a:r>
            <a:r>
              <a:rPr lang="ka-GE" sz="3400" b="1" dirty="0">
                <a:latin typeface="Sylfaen" panose="010A0502050306030303" pitchFamily="18" charset="0"/>
              </a:rPr>
              <a:t> ცენტრის მიერ ორგანიზებულ ტრენინგში ბაგა-ბაღის აღმზრდელებისა და მშობლებისთვის “მშობლების გაძლიერება, მათი ფსიქო-ემოციური დონის </a:t>
            </a:r>
            <a:r>
              <a:rPr lang="ka-GE" sz="3400" b="1" dirty="0" err="1">
                <a:latin typeface="Sylfaen" panose="010A0502050306030303" pitchFamily="18" charset="0"/>
              </a:rPr>
              <a:t>დასტაბილიზება</a:t>
            </a:r>
            <a:r>
              <a:rPr lang="ka-GE" sz="3400" b="1" dirty="0">
                <a:latin typeface="Sylfaen" panose="010A0502050306030303" pitchFamily="18" charset="0"/>
              </a:rPr>
              <a:t> ბავშვის განვითარების ყველა ეტაპზე</a:t>
            </a:r>
            <a:r>
              <a:rPr lang="ka-GE" sz="3400" b="1" dirty="0" smtClean="0">
                <a:latin typeface="Sylfaen" panose="010A0502050306030303" pitchFamily="18" charset="0"/>
              </a:rPr>
              <a:t>“.</a:t>
            </a:r>
          </a:p>
          <a:p>
            <a:pPr algn="just"/>
            <a:r>
              <a:rPr lang="ka-GE" sz="3400" b="1" dirty="0" smtClean="0">
                <a:latin typeface="Sylfaen" panose="010A0502050306030303" pitchFamily="18" charset="0"/>
              </a:rPr>
              <a:t>თვეში </a:t>
            </a:r>
            <a:r>
              <a:rPr lang="ka-GE" sz="3400" b="1" dirty="0">
                <a:latin typeface="Sylfaen" panose="010A0502050306030303" pitchFamily="18" charset="0"/>
              </a:rPr>
              <a:t>ორჯერ, ცენტრების აღსაზრდელების ტრანსპორტირება ა(ა)იპ ონის </a:t>
            </a:r>
            <a:r>
              <a:rPr lang="ka-GE" sz="3400" b="1" dirty="0" smtClean="0">
                <a:latin typeface="Sylfaen" panose="010A0502050306030303" pitchFamily="18" charset="0"/>
              </a:rPr>
              <a:t>მუნიციპალიტეტის </a:t>
            </a:r>
            <a:r>
              <a:rPr lang="ka-GE" sz="3400" b="1" dirty="0">
                <a:latin typeface="Sylfaen" panose="010A0502050306030303" pitchFamily="18" charset="0"/>
              </a:rPr>
              <a:t>ბაგა-ბაღში</a:t>
            </a:r>
            <a:r>
              <a:rPr lang="ka-GE" sz="3400" b="1" dirty="0" smtClean="0">
                <a:latin typeface="Sylfaen" panose="010A0502050306030303" pitchFamily="18" charset="0"/>
              </a:rPr>
              <a:t>;</a:t>
            </a:r>
          </a:p>
          <a:p>
            <a:pPr algn="just"/>
            <a:r>
              <a:rPr lang="ka-GE" sz="3400" b="1" dirty="0">
                <a:latin typeface="Sylfaen" panose="010A0502050306030303" pitchFamily="18" charset="0"/>
              </a:rPr>
              <a:t>უკვე </a:t>
            </a:r>
            <a:r>
              <a:rPr lang="ka-GE" sz="3400" b="1" dirty="0" smtClean="0">
                <a:latin typeface="Sylfaen" panose="010A0502050306030303" pitchFamily="18" charset="0"/>
              </a:rPr>
              <a:t>დანერგილი გამოცდილების, </a:t>
            </a:r>
            <a:r>
              <a:rPr lang="ka-GE" sz="3400" b="1" dirty="0">
                <a:latin typeface="Sylfaen" panose="010A0502050306030303" pitchFamily="18" charset="0"/>
              </a:rPr>
              <a:t>სისტემატური გაზიარების პრაქტიკის </a:t>
            </a:r>
            <a:r>
              <a:rPr lang="ka-GE" sz="3400" b="1" dirty="0" smtClean="0">
                <a:latin typeface="Sylfaen" panose="010A0502050306030303" pitchFamily="18" charset="0"/>
              </a:rPr>
              <a:t>„ალტერნატიული ცენტრები მუშაობენ ერთად“ გაგრძელება</a:t>
            </a:r>
            <a:r>
              <a:rPr lang="ka-GE" sz="3400" b="1" dirty="0">
                <a:latin typeface="Sylfaen" panose="010A0502050306030303" pitchFamily="18" charset="0"/>
              </a:rPr>
              <a:t>;</a:t>
            </a:r>
            <a:endParaRPr lang="ka-GE" sz="3400" b="1" dirty="0" smtClean="0">
              <a:latin typeface="Sylfaen" panose="010A0502050306030303" pitchFamily="18" charset="0"/>
            </a:endParaRPr>
          </a:p>
          <a:p>
            <a:pPr algn="just"/>
            <a:r>
              <a:rPr lang="ka-GE" sz="3400" b="1" dirty="0" smtClean="0">
                <a:latin typeface="Sylfaen" panose="010A0502050306030303" pitchFamily="18" charset="0"/>
              </a:rPr>
              <a:t>მუნიციპალიტეტის ტერიტორიაზე დაწყებული ახალი საბავშვო ბაღების მშენებლობის წარმატებით დასრულება (ქალაქი ონი - 100 ბავშვზე და სოფელი ღარი - 50 ბავშვზე) ავტორიზაციის პროცესის წარმატებით გავლის მიზნით.</a:t>
            </a:r>
          </a:p>
          <a:p>
            <a:pPr algn="just"/>
            <a:r>
              <a:rPr lang="ka-GE" sz="3400" b="1" dirty="0">
                <a:latin typeface="Sylfaen" panose="010A0502050306030303" pitchFamily="18" charset="0"/>
              </a:rPr>
              <a:t>პროექტის წარმატება განაპირობა ონის მუნიციპალიტეტის მერიასთან, საქართველოს განათლების, მეცნიერებისა და ახალგაზრდობის სამინისტროს სკოლამდელი განათლების სამმართველოს და იაპონიის საერთაშორისო თანამშრომლობის სააგენტოს </a:t>
            </a:r>
            <a:r>
              <a:rPr lang="en-US" sz="3400" b="1" dirty="0">
                <a:latin typeface="Sylfaen" panose="010A0502050306030303" pitchFamily="18" charset="0"/>
              </a:rPr>
              <a:t>(JICA) </a:t>
            </a:r>
            <a:r>
              <a:rPr lang="ka-GE" sz="3400" b="1" dirty="0">
                <a:latin typeface="Sylfaen" panose="010A0502050306030303" pitchFamily="18" charset="0"/>
              </a:rPr>
              <a:t>თანამშრომლობამ, </a:t>
            </a:r>
            <a:r>
              <a:rPr lang="ka-GE" sz="3400" b="1" dirty="0" err="1">
                <a:latin typeface="Sylfaen" panose="010A0502050306030303" pitchFamily="18" charset="0"/>
              </a:rPr>
              <a:t>რისი</a:t>
            </a:r>
            <a:r>
              <a:rPr lang="ka-GE" sz="3400" b="1" dirty="0">
                <a:latin typeface="Sylfaen" panose="010A0502050306030303" pitchFamily="18" charset="0"/>
              </a:rPr>
              <a:t> შედეგიცაა სკოლამდელი აღზრდისა და განათლების  სრული ხელმისაწვდომობა მუნიციპალიტეტის მთელ ტერიტორიაზე. </a:t>
            </a:r>
            <a:endParaRPr lang="en-US" sz="3400" dirty="0">
              <a:latin typeface="Sylfaen" panose="010A0502050306030303" pitchFamily="18" charset="0"/>
            </a:endParaRPr>
          </a:p>
          <a:p>
            <a:pPr marL="0" indent="0" algn="just">
              <a:buNone/>
            </a:pPr>
            <a:r>
              <a:rPr lang="ka-GE" sz="3400" b="1" dirty="0">
                <a:latin typeface="Sylfaen" panose="010A0502050306030303" pitchFamily="18" charset="0"/>
              </a:rPr>
              <a:t> </a:t>
            </a:r>
            <a:endParaRPr lang="ka-GE" sz="3400" b="1" dirty="0" smtClean="0">
              <a:latin typeface="Sylfaen" panose="010A0502050306030303" pitchFamily="18" charset="0"/>
            </a:endParaRPr>
          </a:p>
          <a:p>
            <a:pPr marL="0" indent="0">
              <a:buNone/>
            </a:pPr>
            <a:endParaRPr lang="en-US" sz="2300" dirty="0"/>
          </a:p>
          <a:p>
            <a:pPr marL="0" indent="0">
              <a:buNone/>
            </a:pPr>
            <a:r>
              <a:rPr lang="ka-GE" sz="2300" dirty="0"/>
              <a:t>                                </a:t>
            </a:r>
            <a:endParaRPr lang="en-US" sz="2300" dirty="0"/>
          </a:p>
          <a:p>
            <a:endParaRPr lang="en-US" sz="1900" dirty="0"/>
          </a:p>
        </p:txBody>
      </p:sp>
    </p:spTree>
    <p:extLst>
      <p:ext uri="{BB962C8B-B14F-4D97-AF65-F5344CB8AC3E}">
        <p14:creationId xmlns:p14="http://schemas.microsoft.com/office/powerpoint/2010/main" val="354736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05036F-E66C-262D-2398-CAC40F84B227}"/>
              </a:ext>
            </a:extLst>
          </p:cNvPr>
          <p:cNvSpPr>
            <a:spLocks noGrp="1"/>
          </p:cNvSpPr>
          <p:nvPr>
            <p:ph idx="1"/>
          </p:nvPr>
        </p:nvSpPr>
        <p:spPr/>
        <p:txBody>
          <a:bodyPr/>
          <a:lstStyle/>
          <a:p>
            <a:pPr marL="0" indent="0" algn="ctr">
              <a:buNone/>
            </a:pPr>
            <a:endParaRPr lang="ka-GE" b="1" dirty="0" smtClean="0"/>
          </a:p>
          <a:p>
            <a:pPr marL="0" indent="0" algn="ctr">
              <a:buNone/>
            </a:pPr>
            <a:endParaRPr lang="ka-GE" b="1" dirty="0"/>
          </a:p>
          <a:p>
            <a:pPr marL="0" indent="0" algn="ctr">
              <a:buNone/>
            </a:pPr>
            <a:endParaRPr lang="ka-GE" b="1" dirty="0" smtClean="0"/>
          </a:p>
          <a:p>
            <a:pPr marL="0" indent="0" algn="ctr">
              <a:buNone/>
            </a:pPr>
            <a:r>
              <a:rPr lang="ka-GE" b="1" dirty="0" smtClean="0">
                <a:latin typeface="Sylfaen" panose="010A0502050306030303" pitchFamily="18" charset="0"/>
              </a:rPr>
              <a:t>გმადლობთ ყურადღებისთვის!</a:t>
            </a:r>
            <a:endParaRPr lang="en-US" b="1" dirty="0">
              <a:latin typeface="Sylfaen" panose="010A0502050306030303" pitchFamily="18" charset="0"/>
            </a:endParaRPr>
          </a:p>
        </p:txBody>
      </p:sp>
    </p:spTree>
    <p:extLst>
      <p:ext uri="{BB962C8B-B14F-4D97-AF65-F5344CB8AC3E}">
        <p14:creationId xmlns:p14="http://schemas.microsoft.com/office/powerpoint/2010/main" val="2321279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2621D8-C6ED-EDEE-288D-19DE96BC652C}"/>
              </a:ext>
            </a:extLst>
          </p:cNvPr>
          <p:cNvSpPr>
            <a:spLocks noGrp="1"/>
          </p:cNvSpPr>
          <p:nvPr>
            <p:ph idx="1"/>
          </p:nvPr>
        </p:nvSpPr>
        <p:spPr/>
        <p:txBody>
          <a:bodyPr/>
          <a:lstStyle/>
          <a:p>
            <a:pPr algn="just"/>
            <a:r>
              <a:rPr lang="ka-GE" sz="1600" b="1" dirty="0">
                <a:latin typeface="Sylfaen" panose="010A0502050306030303" pitchFamily="18" charset="0"/>
              </a:rPr>
              <a:t>ონის მუნიციპალიტეტის ფართობი შეადგენს 1359,4 კვ. კმ., აერთიანებს ადმინისტრაციულ ცენტრს (ქალაქი ონი) და 64 სოფელს, რომლებიც 19 ადმინისტრაციულ ერთეულადაა დაყოფილი. ყველა დასახლებას მაღალმთიანი დასახლების სტატუსი აქვს მინიჭებული.  </a:t>
            </a:r>
            <a:endParaRPr lang="en-US" sz="1600" dirty="0">
              <a:latin typeface="Sylfaen" panose="010A0502050306030303" pitchFamily="18" charset="0"/>
            </a:endParaRPr>
          </a:p>
          <a:p>
            <a:pPr algn="just"/>
            <a:r>
              <a:rPr lang="ka-GE" sz="1600" b="1" dirty="0">
                <a:latin typeface="Sylfaen" panose="010A0502050306030303" pitchFamily="18" charset="0"/>
              </a:rPr>
              <a:t>მუნიციპალიტეტისთვის, მიგრაციის მზარდი ტენდენციის ფონზე, სასიცოცხლოდ მნიშვნელოვანია თითოეული ოჯახის კეთილდღეობაზე მიმართული მუნიციპალური პროგრამებისა და პროექტების განხორციელება. ერთ-ერთ მთავარ პრიორიტეტს კი წარმოადგენს ბავშვზე ორიენტირებული სერვისების გაძლიერება,  სკოლამდელი ასაკის თითოეული ბავშვისთვის  ინკლუზიური სისტემების, სერვისებისა და პრაქტიკების დანერგვა.  </a:t>
            </a:r>
          </a:p>
          <a:p>
            <a:pPr algn="just"/>
            <a:r>
              <a:rPr lang="ka-GE" sz="1600" b="1" dirty="0">
                <a:latin typeface="Sylfaen" panose="010A0502050306030303" pitchFamily="18" charset="0"/>
              </a:rPr>
              <a:t>მუნიციპალიტეტის 64 სოფლიდან, 8 სოფელში - ბავშვების მცირე რაოდენობის გათვალისწინებით, ტრადიციული საბავშვო ბაღი არ არის შესაფერისი ვარიანტი. ამიტომ მოვიაზრეთ დივერსიფიცირებული, ინოვაციური ECEC (</a:t>
            </a:r>
            <a:r>
              <a:rPr lang="ka-GE" sz="1600" b="1" dirty="0" err="1">
                <a:latin typeface="Sylfaen" panose="010A0502050306030303" pitchFamily="18" charset="0"/>
              </a:rPr>
              <a:t>Early</a:t>
            </a:r>
            <a:r>
              <a:rPr lang="ka-GE" sz="1600" b="1" dirty="0">
                <a:latin typeface="Sylfaen" panose="010A0502050306030303" pitchFamily="18" charset="0"/>
              </a:rPr>
              <a:t> </a:t>
            </a:r>
            <a:r>
              <a:rPr lang="ka-GE" sz="1600" b="1" dirty="0" err="1">
                <a:latin typeface="Sylfaen" panose="010A0502050306030303" pitchFamily="18" charset="0"/>
              </a:rPr>
              <a:t>childhood</a:t>
            </a:r>
            <a:r>
              <a:rPr lang="ka-GE" sz="1600" b="1" dirty="0">
                <a:latin typeface="Sylfaen" panose="010A0502050306030303" pitchFamily="18" charset="0"/>
              </a:rPr>
              <a:t> </a:t>
            </a:r>
            <a:r>
              <a:rPr lang="ka-GE" sz="1600" b="1" dirty="0" err="1">
                <a:latin typeface="Sylfaen" panose="010A0502050306030303" pitchFamily="18" charset="0"/>
              </a:rPr>
              <a:t>education</a:t>
            </a:r>
            <a:r>
              <a:rPr lang="ka-GE" sz="1600" b="1" dirty="0">
                <a:latin typeface="Sylfaen" panose="010A0502050306030303" pitchFamily="18" charset="0"/>
              </a:rPr>
              <a:t> </a:t>
            </a:r>
            <a:r>
              <a:rPr lang="ka-GE" sz="1600" b="1" dirty="0" err="1">
                <a:latin typeface="Sylfaen" panose="010A0502050306030303" pitchFamily="18" charset="0"/>
              </a:rPr>
              <a:t>and</a:t>
            </a:r>
            <a:r>
              <a:rPr lang="ka-GE" sz="1600" b="1" dirty="0">
                <a:latin typeface="Sylfaen" panose="010A0502050306030303" pitchFamily="18" charset="0"/>
              </a:rPr>
              <a:t> </a:t>
            </a:r>
            <a:r>
              <a:rPr lang="ka-GE" sz="1600" b="1" dirty="0" err="1">
                <a:latin typeface="Sylfaen" panose="010A0502050306030303" pitchFamily="18" charset="0"/>
              </a:rPr>
              <a:t>care</a:t>
            </a:r>
            <a:r>
              <a:rPr lang="ka-GE" sz="1600" b="1" dirty="0">
                <a:latin typeface="Sylfaen" panose="010A0502050306030303" pitchFamily="18" charset="0"/>
              </a:rPr>
              <a:t>) ფორმატში სკოლამდელი აღზრდისა და განათლების ალტერნატიული ცენტრების გახსნა. </a:t>
            </a:r>
            <a:endParaRPr lang="en-US" sz="1600" dirty="0">
              <a:latin typeface="Sylfaen" panose="010A0502050306030303" pitchFamily="18" charset="0"/>
            </a:endParaRPr>
          </a:p>
          <a:p>
            <a:pPr algn="just"/>
            <a:r>
              <a:rPr lang="ka-GE" sz="1600" b="1" dirty="0">
                <a:latin typeface="Sylfaen" panose="010A0502050306030303" pitchFamily="18" charset="0"/>
              </a:rPr>
              <a:t>თავდაპირველად, სოფლებში მოვახდინეთ სკოლამდელი ასაკის ბავშვების იდენტიფიცირება მერის წარმომადგენლების და სოფლის ექიმების დახმარებით, შევხვდით თითოეული აღსაზრდელის მშობელს, გავაცანით ცენტრების ფუნქციონირების მნიშვნელობა და მათი ჩართულობით დავიწყეთ აღნიშნული ცენტრების დაფუძნება. თითოეული ცენტრისთვის ასევე მოვახდინეთ აღმზრდელების იდენტიფიცირება, სოფლებში, სადაც საჯარო სკოლები არ ფუნქციონირებს, კერძო სახლებში დავიქირავეთ შესაბამისი სივრცე. ცივი სეზონისთვის თითოეული ცენტრი უზრუნველყოფილია საშეშე </a:t>
            </a:r>
            <a:r>
              <a:rPr lang="ka-GE" sz="1600" b="1" dirty="0" smtClean="0">
                <a:latin typeface="Sylfaen" panose="010A0502050306030303" pitchFamily="18" charset="0"/>
              </a:rPr>
              <a:t>მერქნით</a:t>
            </a:r>
            <a:r>
              <a:rPr lang="ka-GE" sz="1600" b="1" dirty="0">
                <a:latin typeface="Sylfaen" panose="010A0502050306030303" pitchFamily="18" charset="0"/>
              </a:rPr>
              <a:t>.  </a:t>
            </a:r>
            <a:endParaRPr lang="en-US" sz="1600" dirty="0">
              <a:latin typeface="Sylfaen" panose="010A0502050306030303" pitchFamily="18" charset="0"/>
            </a:endParaRPr>
          </a:p>
        </p:txBody>
      </p:sp>
    </p:spTree>
    <p:extLst>
      <p:ext uri="{BB962C8B-B14F-4D97-AF65-F5344CB8AC3E}">
        <p14:creationId xmlns:p14="http://schemas.microsoft.com/office/powerpoint/2010/main" val="1279381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9805" y="1668340"/>
            <a:ext cx="1623646" cy="1808284"/>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5056" y="1681527"/>
            <a:ext cx="1655672" cy="1795097"/>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42333" y="1681528"/>
            <a:ext cx="1882400" cy="1795096"/>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79682" y="1668340"/>
            <a:ext cx="1795163" cy="1808284"/>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25133" y="1681527"/>
            <a:ext cx="1578378" cy="1796888"/>
          </a:xfrm>
          <a:prstGeom prst="rect">
            <a:avLst/>
          </a:prstGeom>
        </p:spPr>
      </p:pic>
      <p:pic>
        <p:nvPicPr>
          <p:cNvPr id="9" name="1405475f-b0e5-4e51-8323-7bec2f86f6d6">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9"/>
          <a:stretch>
            <a:fillRect/>
          </a:stretch>
        </p:blipFill>
        <p:spPr>
          <a:xfrm>
            <a:off x="1079805" y="3868616"/>
            <a:ext cx="1623646" cy="1951892"/>
          </a:xfrm>
          <a:prstGeom prst="rect">
            <a:avLst/>
          </a:prstGeom>
        </p:spPr>
      </p:pic>
      <p:pic>
        <p:nvPicPr>
          <p:cNvPr id="10" name="Picture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20291" y="3868616"/>
            <a:ext cx="1914361" cy="1924525"/>
          </a:xfrm>
          <a:prstGeom prst="rect">
            <a:avLst/>
          </a:prstGeom>
        </p:spPr>
      </p:pic>
      <p:pic>
        <p:nvPicPr>
          <p:cNvPr id="11" name="Picture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26313" y="3868616"/>
            <a:ext cx="1739373" cy="1924525"/>
          </a:xfrm>
          <a:prstGeom prst="rect">
            <a:avLst/>
          </a:prstGeom>
        </p:spPr>
      </p:pic>
      <p:pic>
        <p:nvPicPr>
          <p:cNvPr id="12" name="Picture 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257347" y="3872518"/>
            <a:ext cx="1406719" cy="1920624"/>
          </a:xfrm>
          <a:prstGeom prst="rect">
            <a:avLst/>
          </a:prstGeom>
        </p:spPr>
      </p:pic>
      <p:pic>
        <p:nvPicPr>
          <p:cNvPr id="13" name="Content Placeholder 1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874845" y="3882299"/>
            <a:ext cx="2256905" cy="1924525"/>
          </a:xfrm>
          <a:prstGeom prst="rect">
            <a:avLst/>
          </a:prstGeom>
        </p:spPr>
      </p:pic>
    </p:spTree>
    <p:extLst>
      <p:ext uri="{BB962C8B-B14F-4D97-AF65-F5344CB8AC3E}">
        <p14:creationId xmlns:p14="http://schemas.microsoft.com/office/powerpoint/2010/main" val="33877024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vol="80000">
                <p:cTn id="7" fill="hold" display="0">
                  <p:stCondLst>
                    <p:cond delay="indefinite"/>
                  </p:stCondLst>
                </p:cTn>
                <p:tgtEl>
                  <p:spTgt spid="9"/>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8BE053-928A-833F-B8EC-02893A414294}"/>
              </a:ext>
            </a:extLst>
          </p:cNvPr>
          <p:cNvSpPr>
            <a:spLocks noGrp="1"/>
          </p:cNvSpPr>
          <p:nvPr>
            <p:ph idx="1"/>
          </p:nvPr>
        </p:nvSpPr>
        <p:spPr>
          <a:xfrm>
            <a:off x="879230" y="1600200"/>
            <a:ext cx="10474569" cy="5037992"/>
          </a:xfrm>
        </p:spPr>
        <p:txBody>
          <a:bodyPr/>
          <a:lstStyle/>
          <a:p>
            <a:pPr algn="just"/>
            <a:r>
              <a:rPr lang="ka-GE" sz="1600" b="1" dirty="0">
                <a:latin typeface="Sylfaen" panose="010A0502050306030303" pitchFamily="18" charset="0"/>
              </a:rPr>
              <a:t>2022 წელს ფუნქციონირებდა სკოლაზე დაფუძნებული ორი ალტერნატიული ცენტრი (სოფლები - </a:t>
            </a:r>
            <a:r>
              <a:rPr lang="ka-GE" sz="1600" b="1" dirty="0" err="1">
                <a:latin typeface="Sylfaen" panose="010A0502050306030303" pitchFamily="18" charset="0"/>
              </a:rPr>
              <a:t>ჭიორა</a:t>
            </a:r>
            <a:r>
              <a:rPr lang="ka-GE" sz="1600" b="1" dirty="0">
                <a:latin typeface="Sylfaen" panose="010A0502050306030303" pitchFamily="18" charset="0"/>
              </a:rPr>
              <a:t> (1 ბავშვი) და უწერა (2 ბავშვი). დღეისათვის ფუნქციონირებს სკოლამდელი აღზრდისა და განათლების 8 ალტერნატიული ცენტრი - 4 სკოლაზე დაფუძნებული (სოფლები: </a:t>
            </a:r>
            <a:r>
              <a:rPr lang="ka-GE" sz="1600" b="1" dirty="0" err="1">
                <a:latin typeface="Sylfaen" panose="010A0502050306030303" pitchFamily="18" charset="0"/>
              </a:rPr>
              <a:t>ჭიორა</a:t>
            </a:r>
            <a:r>
              <a:rPr lang="ka-GE" sz="1600" b="1" dirty="0">
                <a:latin typeface="Sylfaen" panose="010A0502050306030303" pitchFamily="18" charset="0"/>
              </a:rPr>
              <a:t>, უწერა, </a:t>
            </a:r>
            <a:r>
              <a:rPr lang="ka-GE" sz="1600" b="1" dirty="0" err="1">
                <a:latin typeface="Sylfaen" panose="010A0502050306030303" pitchFamily="18" charset="0"/>
              </a:rPr>
              <a:t>სორი</a:t>
            </a:r>
            <a:r>
              <a:rPr lang="ka-GE" sz="1600" b="1" dirty="0">
                <a:latin typeface="Sylfaen" panose="010A0502050306030303" pitchFamily="18" charset="0"/>
              </a:rPr>
              <a:t>, ღები) და 4 ოჯახზე დაფუძნებული  (სოფლები: </a:t>
            </a:r>
            <a:r>
              <a:rPr lang="ka-GE" sz="1600" b="1" dirty="0" err="1">
                <a:latin typeface="Sylfaen" panose="010A0502050306030303" pitchFamily="18" charset="0"/>
              </a:rPr>
              <a:t>წედისი</a:t>
            </a:r>
            <a:r>
              <a:rPr lang="ka-GE" sz="1600" b="1" dirty="0">
                <a:latin typeface="Sylfaen" panose="010A0502050306030303" pitchFamily="18" charset="0"/>
              </a:rPr>
              <a:t>, </a:t>
            </a:r>
            <a:r>
              <a:rPr lang="ka-GE" sz="1600" b="1" dirty="0" err="1">
                <a:latin typeface="Sylfaen" panose="010A0502050306030303" pitchFamily="18" charset="0"/>
              </a:rPr>
              <a:t>ჟაშქვა</a:t>
            </a:r>
            <a:r>
              <a:rPr lang="ka-GE" sz="1600" b="1" dirty="0">
                <a:latin typeface="Sylfaen" panose="010A0502050306030303" pitchFamily="18" charset="0"/>
              </a:rPr>
              <a:t>, </a:t>
            </a:r>
            <a:r>
              <a:rPr lang="ka-GE" sz="1600" b="1" dirty="0" err="1">
                <a:latin typeface="Sylfaen" panose="010A0502050306030303" pitchFamily="18" charset="0"/>
              </a:rPr>
              <a:t>ცხმორი</a:t>
            </a:r>
            <a:r>
              <a:rPr lang="ka-GE" sz="1600" b="1" dirty="0">
                <a:latin typeface="Sylfaen" panose="010A0502050306030303" pitchFamily="18" charset="0"/>
              </a:rPr>
              <a:t>, </a:t>
            </a:r>
            <a:r>
              <a:rPr lang="ka-GE" sz="1600" b="1" dirty="0" err="1">
                <a:latin typeface="Sylfaen" panose="010A0502050306030303" pitchFamily="18" charset="0"/>
              </a:rPr>
              <a:t>ჯინჭვისი</a:t>
            </a:r>
            <a:r>
              <a:rPr lang="ka-GE" sz="1600" b="1" dirty="0">
                <a:latin typeface="Sylfaen" panose="010A0502050306030303" pitchFamily="18" charset="0"/>
              </a:rPr>
              <a:t>), სულ 16 ბავშვი - 9 ბიჭი და 7 გოგონა.  დასახლებებში, სადაც საჯარო სკოლები არ ფუნქციონირებს ცენტრები განთავსებულია</a:t>
            </a:r>
            <a:r>
              <a:rPr lang="en-US" sz="1600" b="1" dirty="0">
                <a:latin typeface="Sylfaen" panose="010A0502050306030303" pitchFamily="18" charset="0"/>
              </a:rPr>
              <a:t> </a:t>
            </a:r>
            <a:r>
              <a:rPr lang="ka-GE" sz="1600" b="1" dirty="0">
                <a:latin typeface="Sylfaen" panose="010A0502050306030303" pitchFamily="18" charset="0"/>
              </a:rPr>
              <a:t> კერძო სახლებში,</a:t>
            </a:r>
            <a:r>
              <a:rPr lang="ka-GE" sz="1600" b="1" dirty="0">
                <a:solidFill>
                  <a:srgbClr val="FF0000"/>
                </a:solidFill>
                <a:latin typeface="Sylfaen" panose="010A0502050306030303" pitchFamily="18" charset="0"/>
              </a:rPr>
              <a:t> </a:t>
            </a:r>
            <a:r>
              <a:rPr lang="ka-GE" sz="1600" b="1" dirty="0">
                <a:latin typeface="Sylfaen" panose="010A0502050306030303" pitchFamily="18" charset="0"/>
              </a:rPr>
              <a:t>შედარებით ადაპტირებული გარემოთი.</a:t>
            </a:r>
            <a:endParaRPr lang="en-US" sz="1600" b="1" dirty="0">
              <a:latin typeface="Sylfaen" panose="010A0502050306030303" pitchFamily="18" charset="0"/>
            </a:endParaRPr>
          </a:p>
          <a:p>
            <a:pPr algn="just"/>
            <a:r>
              <a:rPr lang="ka-GE" sz="1600" b="1" dirty="0">
                <a:latin typeface="Sylfaen" panose="010A0502050306030303" pitchFamily="18" charset="0"/>
              </a:rPr>
              <a:t>სკოლამდელი აღზრდისა და განათლების ალტერნატიულ ცენტრებში ჩართულები არიან 2-დან 6 წლამდე ასაკის ბავშვები, რაც მათთვის საჭირო სოციუმის შექმნას უზრუნველყოფს. ცენტრებში რეალურად ხორციელდება ინკლუზიური განათლება, როგორც საგანმანათლებლო მიდგომა, რომლის ფარგლებშიც უზრუნველყოფილია ყველა ბავშვისთვის ხარისხიანი განათლების მიწოდება, მათი ინდივიდუალური საჭიროებების გათვალისწინებით. ცენტრები მუშაობენ </a:t>
            </a:r>
            <a:r>
              <a:rPr lang="ka-GE" sz="1600" b="1" dirty="0" err="1">
                <a:latin typeface="Sylfaen" panose="010A0502050306030303" pitchFamily="18" charset="0"/>
              </a:rPr>
              <a:t>კურიკულუმით</a:t>
            </a:r>
            <a:r>
              <a:rPr lang="ka-GE" sz="1600" b="1" dirty="0">
                <a:latin typeface="Sylfaen" panose="010A0502050306030303" pitchFamily="18" charset="0"/>
              </a:rPr>
              <a:t> - „ადრეული განათლების </a:t>
            </a:r>
            <a:r>
              <a:rPr lang="ka-GE" sz="1600" b="1" dirty="0" err="1">
                <a:latin typeface="Sylfaen" panose="010A0502050306030303" pitchFamily="18" charset="0"/>
              </a:rPr>
              <a:t>კურიკულუმი</a:t>
            </a:r>
            <a:r>
              <a:rPr lang="ka-GE" sz="1600" b="1" dirty="0">
                <a:latin typeface="Sylfaen" panose="010A0502050306030303" pitchFamily="18" charset="0"/>
              </a:rPr>
              <a:t> თამაში“ (მეთოდური სახელმძღვანელო 2-დან 5 წლამდე და შერეული ასაკობრივი ჯგუფებისთვის) და გადიან სასკოლო მზაობის საგანმანათლებლო სახელმწიფო სტანდარტს.</a:t>
            </a:r>
          </a:p>
          <a:p>
            <a:r>
              <a:rPr lang="ka-GE" sz="1600" b="1" dirty="0">
                <a:latin typeface="Sylfaen" panose="010A0502050306030303" pitchFamily="18" charset="0"/>
              </a:rPr>
              <a:t>ალტერნატიულ ცენტრებში სასკოლო მზაობის მიხედვით ბავშვის შეფასების საუკეთესო საშუალებაა მერიის შესაბამისი სამსახურის ინიციატივით და ბაგა-ბაღის </a:t>
            </a:r>
            <a:r>
              <a:rPr lang="ka-GE" sz="1600" b="1" dirty="0" err="1">
                <a:latin typeface="Sylfaen" panose="010A0502050306030303" pitchFamily="18" charset="0"/>
              </a:rPr>
              <a:t>მულტიდისციპლინური</a:t>
            </a:r>
            <a:r>
              <a:rPr lang="ka-GE" sz="1600" b="1" dirty="0">
                <a:latin typeface="Sylfaen" panose="010A0502050306030303" pitchFamily="18" charset="0"/>
              </a:rPr>
              <a:t> გუნდის ჩართულობით შეთავაზებული, სასკოლო მზაობის საგანმანათლებლო სტანდარტის შესაბამისი, 5-6 წლის აღსაზრდელთა შეფასების ფორმის - „ინფორმაცია ბავშვის შესახებ“ დანერგვა. კითხვარი ივსება სასწავლო წლის დასაწყისში, შუაში და წლის ბოლოს, მას ხელს აწერს აღმზრდელი და მშობელი. </a:t>
            </a:r>
            <a:r>
              <a:rPr lang="ka-GE" sz="1600" b="1" dirty="0" smtClean="0">
                <a:latin typeface="Sylfaen" panose="010A0502050306030303" pitchFamily="18" charset="0"/>
              </a:rPr>
              <a:t>ბავშვის </a:t>
            </a:r>
            <a:r>
              <a:rPr lang="ka-GE" sz="1600" b="1" dirty="0">
                <a:latin typeface="Sylfaen" panose="010A0502050306030303" pitchFamily="18" charset="0"/>
              </a:rPr>
              <a:t>შეფასების საუკეთესო ფორმაა ასევე, ბავშვის </a:t>
            </a:r>
            <a:r>
              <a:rPr lang="ka-GE" sz="1600" b="1" dirty="0" err="1">
                <a:latin typeface="Sylfaen" panose="010A0502050306030303" pitchFamily="18" charset="0"/>
              </a:rPr>
              <a:t>პორტფოლიო</a:t>
            </a:r>
            <a:r>
              <a:rPr lang="ka-GE" sz="1600" b="1" dirty="0">
                <a:latin typeface="Sylfaen" panose="010A0502050306030303" pitchFamily="18" charset="0"/>
              </a:rPr>
              <a:t>. </a:t>
            </a:r>
            <a:endParaRPr lang="ka-GE" sz="1600" b="1" dirty="0" smtClean="0">
              <a:latin typeface="Sylfaen" panose="010A0502050306030303" pitchFamily="18" charset="0"/>
            </a:endParaRPr>
          </a:p>
          <a:p>
            <a:endParaRPr lang="ka-GE" sz="1600" b="1" dirty="0">
              <a:latin typeface="Arial" panose="020B0604020202020204" pitchFamily="34" charset="0"/>
            </a:endParaRPr>
          </a:p>
          <a:p>
            <a:pPr algn="just"/>
            <a:endParaRPr lang="ka-GE" sz="1600" b="1" dirty="0"/>
          </a:p>
          <a:p>
            <a:endParaRPr lang="en-US" sz="1600" dirty="0"/>
          </a:p>
        </p:txBody>
      </p:sp>
    </p:spTree>
    <p:extLst>
      <p:ext uri="{BB962C8B-B14F-4D97-AF65-F5344CB8AC3E}">
        <p14:creationId xmlns:p14="http://schemas.microsoft.com/office/powerpoint/2010/main" val="2442636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57731" y="1408632"/>
            <a:ext cx="1396538" cy="175659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9281" y="1408632"/>
            <a:ext cx="1456820" cy="175846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1113" y="1408632"/>
            <a:ext cx="1525743" cy="1758461"/>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69077" y="1408632"/>
            <a:ext cx="1525642" cy="1758326"/>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36940" y="1408632"/>
            <a:ext cx="1618716" cy="1758461"/>
          </a:xfrm>
          <a:prstGeom prst="rect">
            <a:avLst/>
          </a:prstGeom>
        </p:spPr>
      </p:pic>
      <p:sp>
        <p:nvSpPr>
          <p:cNvPr id="13" name="Rectangle 12"/>
          <p:cNvSpPr/>
          <p:nvPr/>
        </p:nvSpPr>
        <p:spPr>
          <a:xfrm>
            <a:off x="501163" y="3481753"/>
            <a:ext cx="11122268" cy="3108543"/>
          </a:xfrm>
          <a:prstGeom prst="rect">
            <a:avLst/>
          </a:prstGeom>
        </p:spPr>
        <p:txBody>
          <a:bodyPr wrap="square">
            <a:spAutoFit/>
          </a:bodyPr>
          <a:lstStyle/>
          <a:p>
            <a:pPr marL="171450" indent="-171450" algn="just">
              <a:buFont typeface="Arial" panose="020B0604020202020204" pitchFamily="34" charset="0"/>
              <a:buChar char="•"/>
            </a:pPr>
            <a:r>
              <a:rPr lang="ka-GE" sz="1400" b="1" dirty="0">
                <a:latin typeface="Sylfaen" panose="010A0502050306030303" pitchFamily="18" charset="0"/>
              </a:rPr>
              <a:t>ბავშვები უზრუნველყოფილი არიან  საგანმანათლებლო რესურსით, თვეში ერთხელ ისინი სტუმრობენ ა(ა)იპ ონის მუნიციპალიტეტის ბაგა-ბაღს და თანატოლებთან ერთად ერთვებიან </a:t>
            </a:r>
            <a:r>
              <a:rPr lang="ka-GE" sz="1400" b="1" dirty="0" smtClean="0">
                <a:latin typeface="Sylfaen" panose="010A0502050306030303" pitchFamily="18" charset="0"/>
              </a:rPr>
              <a:t>აქტივობებში.</a:t>
            </a:r>
          </a:p>
          <a:p>
            <a:pPr marL="171450" indent="-171450" algn="just">
              <a:buFont typeface="Arial" panose="020B0604020202020204" pitchFamily="34" charset="0"/>
              <a:buChar char="•"/>
            </a:pPr>
            <a:r>
              <a:rPr lang="ka-GE" sz="1400" b="1" dirty="0" smtClean="0">
                <a:latin typeface="Sylfaen" panose="010A0502050306030303" pitchFamily="18" charset="0"/>
              </a:rPr>
              <a:t>მეთოდური </a:t>
            </a:r>
            <a:r>
              <a:rPr lang="ka-GE" sz="1400" b="1" dirty="0">
                <a:latin typeface="Sylfaen" panose="010A0502050306030303" pitchFamily="18" charset="0"/>
              </a:rPr>
              <a:t>თანამშრომლობა რომელსაც დავარქვით „ ბაღები მუშაობენ ერთად“ საუკეთესო პრაქტიკად იქცა ალტერნატიულ ცენტრებში </a:t>
            </a:r>
            <a:r>
              <a:rPr lang="ka-GE" sz="1400" b="1" dirty="0" err="1">
                <a:latin typeface="Sylfaen" panose="010A0502050306030303" pitchFamily="18" charset="0"/>
              </a:rPr>
              <a:t>კურიკულუმის</a:t>
            </a:r>
            <a:r>
              <a:rPr lang="ka-GE" sz="1400" b="1" dirty="0">
                <a:latin typeface="Sylfaen" panose="010A0502050306030303" pitchFamily="18" charset="0"/>
              </a:rPr>
              <a:t> „თამაში“ ადაპტაციისთვის. ბაგა-ბაღის </a:t>
            </a:r>
            <a:r>
              <a:rPr lang="ka-GE" sz="1400" b="1" dirty="0" err="1">
                <a:latin typeface="Sylfaen" panose="010A0502050306030303" pitchFamily="18" charset="0"/>
              </a:rPr>
              <a:t>მულტიდისციპლინური</a:t>
            </a:r>
            <a:r>
              <a:rPr lang="ka-GE" sz="1400" b="1" dirty="0">
                <a:latin typeface="Sylfaen" panose="010A0502050306030303" pitchFamily="18" charset="0"/>
              </a:rPr>
              <a:t> გუნდი, </a:t>
            </a:r>
            <a:r>
              <a:rPr lang="ka-GE" sz="1400" b="1" dirty="0" err="1">
                <a:latin typeface="Sylfaen" panose="010A0502050306030303" pitchFamily="18" charset="0"/>
              </a:rPr>
              <a:t>კურიკულუმის</a:t>
            </a:r>
            <a:r>
              <a:rPr lang="ka-GE" sz="1400" b="1" dirty="0">
                <a:latin typeface="Sylfaen" panose="010A0502050306030303" pitchFamily="18" charset="0"/>
              </a:rPr>
              <a:t> მიხედვით ადგენს ყოველთვიურ სამუშაო გეგმა-პროგრამას, რომელიც ეგზავნება ყველა ცენტრს და ეტაპობრივად ხდება ბაგა-ბაღის მიერ თითოეულ ცენტრში </a:t>
            </a:r>
            <a:r>
              <a:rPr lang="ka-GE" sz="1400" b="1" dirty="0" err="1">
                <a:latin typeface="Sylfaen" panose="010A0502050306030303" pitchFamily="18" charset="0"/>
              </a:rPr>
              <a:t>კურიკულუმის</a:t>
            </a:r>
            <a:r>
              <a:rPr lang="ka-GE" sz="1400" b="1" dirty="0">
                <a:latin typeface="Sylfaen" panose="010A0502050306030303" pitchFamily="18" charset="0"/>
              </a:rPr>
              <a:t> დანერგვის მონიტორინგი, რომელშიც ჩართულია მუნიციპალიტეტის მერიის შესაბამისი სამსახური. აღმზრდელთა პროფესიულ განვითარებას ემსახურება წარმატებული აღმზრდელების მიერ გადაღებული საუკეთესო აქტივობების ვიდეომასალის გადმოგზავნა ბაგა-ბაღში, სადაც განიხილება მასალის მეთოდური მხარე და საუკეთესო თამაში-აქტივობები იგზავნება ყველა ალტერნატიულ ცენტრში განხილვისა და პრაქტიკაში გამოყენების </a:t>
            </a:r>
            <a:r>
              <a:rPr lang="ka-GE" sz="1400" b="1" dirty="0" smtClean="0">
                <a:latin typeface="Sylfaen" panose="010A0502050306030303" pitchFamily="18" charset="0"/>
              </a:rPr>
              <a:t>მიზნით.</a:t>
            </a:r>
          </a:p>
          <a:p>
            <a:pPr marL="171450" indent="-171450" algn="just">
              <a:buFont typeface="Arial" panose="020B0604020202020204" pitchFamily="34" charset="0"/>
              <a:buChar char="•"/>
            </a:pPr>
            <a:r>
              <a:rPr lang="ka-GE" sz="1400" b="1" dirty="0" smtClean="0">
                <a:latin typeface="Sylfaen" panose="010A0502050306030303" pitchFamily="18" charset="0"/>
              </a:rPr>
              <a:t>ბავშვის </a:t>
            </a:r>
            <a:r>
              <a:rPr lang="ka-GE" sz="1400" b="1" dirty="0">
                <a:latin typeface="Sylfaen" panose="010A0502050306030303" pitchFamily="18" charset="0"/>
              </a:rPr>
              <a:t>სოციალურ -ემოციური და კომუნიკაციური უნარების განვითარებას ემსახურება თვეში ერთხელ ბავშვების გადმოყვანა ბაგა-ბაღის შესაბამის ჯგუფში, დღის რეჟიმში ჩართვისთვის: თამაში თანატოლებთან ჯგუფში და ეზოში, კვება, გართობა და სხვა. პარალელურად ამ დროს ხდება აღმზრდელთა  გამოცდილების გაცვლა, რამაც ხელი შეუწყო მათ პროფესიულ ზრდას და პირველი შედეგებიც გამოიკვეთა. ამ აქტივობაში ბავშვის მშობლებიც აქტიურად არიან  ჩართული, იმის გათვალისწინებით, რომ ბავშვი მშობელთან ერთად უფრო დაცულად გრძნობს თავს და ემოციები კიდევ უფრო  დადებითია.</a:t>
            </a:r>
            <a:endParaRPr lang="en-US" sz="1400" b="1" dirty="0">
              <a:latin typeface="Sylfaen" panose="010A0502050306030303" pitchFamily="18" charset="0"/>
            </a:endParaRPr>
          </a:p>
        </p:txBody>
      </p:sp>
    </p:spTree>
    <p:extLst>
      <p:ext uri="{BB962C8B-B14F-4D97-AF65-F5344CB8AC3E}">
        <p14:creationId xmlns:p14="http://schemas.microsoft.com/office/powerpoint/2010/main" val="1757597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90621" y="3921369"/>
            <a:ext cx="3215195" cy="214532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7907" y="3932683"/>
            <a:ext cx="2821575" cy="2122693"/>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8173" y="1535132"/>
            <a:ext cx="3317966" cy="2216027"/>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9701" y="1535132"/>
            <a:ext cx="2942051" cy="2216026"/>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53416" y="3921369"/>
            <a:ext cx="2886891" cy="2122693"/>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29850" y="1535133"/>
            <a:ext cx="2484852" cy="2216027"/>
          </a:xfrm>
          <a:prstGeom prst="rect">
            <a:avLst/>
          </a:prstGeom>
        </p:spPr>
      </p:pic>
    </p:spTree>
    <p:extLst>
      <p:ext uri="{BB962C8B-B14F-4D97-AF65-F5344CB8AC3E}">
        <p14:creationId xmlns:p14="http://schemas.microsoft.com/office/powerpoint/2010/main" val="940313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53143"/>
            <a:ext cx="10515600" cy="5523820"/>
          </a:xfrm>
        </p:spPr>
        <p:txBody>
          <a:bodyPr>
            <a:normAutofit/>
          </a:bodyPr>
          <a:lstStyle/>
          <a:p>
            <a:endParaRPr lang="ka-GE" sz="1900" b="1" dirty="0" smtClean="0"/>
          </a:p>
          <a:p>
            <a:pPr algn="just"/>
            <a:endParaRPr lang="ka-GE" sz="1600" b="1" dirty="0" smtClean="0"/>
          </a:p>
          <a:p>
            <a:pPr algn="just"/>
            <a:r>
              <a:rPr lang="ka-GE" sz="1600" b="1" dirty="0" smtClean="0">
                <a:latin typeface="Sylfaen" panose="010A0502050306030303" pitchFamily="18" charset="0"/>
              </a:rPr>
              <a:t>ჩვენი </a:t>
            </a:r>
            <a:r>
              <a:rPr lang="ka-GE" sz="1600" b="1" dirty="0">
                <a:latin typeface="Sylfaen" panose="010A0502050306030303" pitchFamily="18" charset="0"/>
              </a:rPr>
              <a:t>მიზანი: „არცერთი ბავშვი სკოლამდელი განათლების გარეშე“ მიღწეულია.</a:t>
            </a:r>
          </a:p>
          <a:p>
            <a:pPr algn="just"/>
            <a:r>
              <a:rPr lang="ka-GE" sz="1600" b="1" dirty="0">
                <a:latin typeface="Sylfaen" panose="010A0502050306030303" pitchFamily="18" charset="0"/>
              </a:rPr>
              <a:t> მადლიერებას გამოვხატავთ იაპონიის საერთაშორისო თანამშრომლობის სააგენტოს </a:t>
            </a:r>
            <a:r>
              <a:rPr lang="en-US" sz="1600" b="1" dirty="0">
                <a:latin typeface="Sylfaen" panose="010A0502050306030303" pitchFamily="18" charset="0"/>
              </a:rPr>
              <a:t>(JICA) </a:t>
            </a:r>
            <a:r>
              <a:rPr lang="ka-GE" sz="1600" b="1" dirty="0">
                <a:latin typeface="Sylfaen" panose="010A0502050306030303" pitchFamily="18" charset="0"/>
              </a:rPr>
              <a:t> და ბატონ </a:t>
            </a:r>
            <a:r>
              <a:rPr lang="ka-GE" sz="1600" b="1" dirty="0" err="1">
                <a:latin typeface="Sylfaen" panose="010A0502050306030303" pitchFamily="18" charset="0"/>
              </a:rPr>
              <a:t>მასაჰირო</a:t>
            </a:r>
            <a:r>
              <a:rPr lang="ka-GE" sz="1600" b="1" dirty="0">
                <a:latin typeface="Sylfaen" panose="010A0502050306030303" pitchFamily="18" charset="0"/>
              </a:rPr>
              <a:t> კატოს მიმართ, გასული წლის ნოემბერ-დეკემბერში 4 ახლად დაფუძნებული ცენტრის, (2 ოჯახზე დაფუძნებული - სოფლები </a:t>
            </a:r>
            <a:r>
              <a:rPr lang="ka-GE" sz="1600" b="1" dirty="0" err="1">
                <a:latin typeface="Sylfaen" panose="010A0502050306030303" pitchFamily="18" charset="0"/>
              </a:rPr>
              <a:t>ცხმორი</a:t>
            </a:r>
            <a:r>
              <a:rPr lang="ka-GE" sz="1600" b="1" dirty="0">
                <a:latin typeface="Sylfaen" panose="010A0502050306030303" pitchFamily="18" charset="0"/>
              </a:rPr>
              <a:t>, </a:t>
            </a:r>
            <a:r>
              <a:rPr lang="ka-GE" sz="1600" b="1" dirty="0" err="1">
                <a:latin typeface="Sylfaen" panose="010A0502050306030303" pitchFamily="18" charset="0"/>
              </a:rPr>
              <a:t>ჯინჭვისი</a:t>
            </a:r>
            <a:r>
              <a:rPr lang="ka-GE" sz="1600" b="1" dirty="0">
                <a:latin typeface="Sylfaen" panose="010A0502050306030303" pitchFamily="18" charset="0"/>
              </a:rPr>
              <a:t> და 2 სკოლაზე დაფუძნებული  - სოფლები ღები და </a:t>
            </a:r>
            <a:r>
              <a:rPr lang="ka-GE" sz="1600" b="1" dirty="0" err="1">
                <a:latin typeface="Sylfaen" panose="010A0502050306030303" pitchFamily="18" charset="0"/>
              </a:rPr>
              <a:t>სორი</a:t>
            </a:r>
            <a:r>
              <a:rPr lang="ka-GE" sz="1600" b="1" dirty="0">
                <a:latin typeface="Sylfaen" panose="010A0502050306030303" pitchFamily="18" charset="0"/>
              </a:rPr>
              <a:t>) სკოლამდელი აღზრდისა და განათლების ალტერნატიული ცენტრის დაფინანსების გამო. </a:t>
            </a:r>
          </a:p>
          <a:p>
            <a:r>
              <a:rPr lang="ka-GE" sz="1600" b="1" dirty="0" smtClean="0">
                <a:latin typeface="Sylfaen" panose="010A0502050306030303" pitchFamily="18" charset="0"/>
              </a:rPr>
              <a:t>ცენტრებში </a:t>
            </a:r>
            <a:r>
              <a:rPr lang="ka-GE" sz="1600" b="1" dirty="0">
                <a:latin typeface="Sylfaen" panose="010A0502050306030303" pitchFamily="18" charset="0"/>
              </a:rPr>
              <a:t>ხშირმა ვიზიტებმა და საჭიროებების შესწავლამ, გარკვეულ შედეგებამდე მიგვიყვანა. ცენტრების სასწავლო-სააღმზრდელო პროცესის მართვას და ზედამხედველობას ახორციელებს მერიის შესაბამისი სამსახური და ა(ა)იპ ონის მუნიციპალიტეტის ბაგა-ბაღის </a:t>
            </a:r>
            <a:r>
              <a:rPr lang="ka-GE" sz="1600" b="1" dirty="0" err="1">
                <a:latin typeface="Sylfaen" panose="010A0502050306030303" pitchFamily="18" charset="0"/>
              </a:rPr>
              <a:t>მულტიდისციპლინური</a:t>
            </a:r>
            <a:r>
              <a:rPr lang="ka-GE" sz="1600" b="1" dirty="0">
                <a:latin typeface="Sylfaen" panose="010A0502050306030303" pitchFamily="18" charset="0"/>
              </a:rPr>
              <a:t> გუნდი. </a:t>
            </a:r>
            <a:endParaRPr lang="ka-GE" sz="1600" b="1" dirty="0" smtClean="0">
              <a:latin typeface="Sylfaen" panose="010A0502050306030303" pitchFamily="18" charset="0"/>
            </a:endParaRPr>
          </a:p>
          <a:p>
            <a:endParaRPr lang="en-US" sz="1900" dirty="0">
              <a:latin typeface="Sylfaen" panose="010A0502050306030303" pitchFamily="18" charset="0"/>
            </a:endParaRPr>
          </a:p>
          <a:p>
            <a:endParaRPr lang="en-US" sz="19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2195" y="3859823"/>
            <a:ext cx="2447482" cy="2317140"/>
          </a:xfrm>
          <a:prstGeom prst="rect">
            <a:avLst/>
          </a:prstGeom>
        </p:spPr>
      </p:pic>
      <p:pic>
        <p:nvPicPr>
          <p:cNvPr id="5"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170" y="3859823"/>
            <a:ext cx="1910792" cy="231714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73382" y="3859823"/>
            <a:ext cx="3035449" cy="231714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23251" y="3859823"/>
            <a:ext cx="1774995" cy="2317140"/>
          </a:xfrm>
          <a:prstGeom prst="rect">
            <a:avLst/>
          </a:prstGeom>
        </p:spPr>
      </p:pic>
    </p:spTree>
    <p:extLst>
      <p:ext uri="{BB962C8B-B14F-4D97-AF65-F5344CB8AC3E}">
        <p14:creationId xmlns:p14="http://schemas.microsoft.com/office/powerpoint/2010/main" val="876352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15462"/>
            <a:ext cx="10515600" cy="5561501"/>
          </a:xfrm>
        </p:spPr>
        <p:txBody>
          <a:bodyPr>
            <a:normAutofit/>
          </a:bodyPr>
          <a:lstStyle/>
          <a:p>
            <a:endParaRPr lang="ka-GE" sz="1600" b="1" dirty="0" smtClean="0"/>
          </a:p>
          <a:p>
            <a:endParaRPr lang="ka-GE" sz="1600" b="1" dirty="0"/>
          </a:p>
          <a:p>
            <a:endParaRPr lang="ka-GE" sz="1600" b="1" dirty="0" smtClean="0"/>
          </a:p>
          <a:p>
            <a:r>
              <a:rPr lang="ka-GE" sz="1600" b="1" dirty="0" smtClean="0">
                <a:latin typeface="Sylfaen" panose="010A0502050306030303" pitchFamily="18" charset="0"/>
              </a:rPr>
              <a:t>დაინერგა </a:t>
            </a:r>
            <a:r>
              <a:rPr lang="ka-GE" sz="1600" b="1" dirty="0">
                <a:latin typeface="Sylfaen" panose="010A0502050306030303" pitchFamily="18" charset="0"/>
              </a:rPr>
              <a:t>გამოცდილების სისტემატური გაზიარების პრაქტიკა: </a:t>
            </a:r>
            <a:r>
              <a:rPr lang="ka-GE" sz="1600" b="1" dirty="0" smtClean="0">
                <a:latin typeface="Sylfaen" panose="010A0502050306030303" pitchFamily="18" charset="0"/>
              </a:rPr>
              <a:t>„ალტერნატიული </a:t>
            </a:r>
            <a:r>
              <a:rPr lang="ka-GE" sz="1600" b="1" dirty="0">
                <a:latin typeface="Sylfaen" panose="010A0502050306030303" pitchFamily="18" charset="0"/>
              </a:rPr>
              <a:t>ცენტრები მუშაობენ </a:t>
            </a:r>
            <a:r>
              <a:rPr lang="ka-GE" sz="1600" b="1" dirty="0" smtClean="0">
                <a:latin typeface="Sylfaen" panose="010A0502050306030303" pitchFamily="18" charset="0"/>
              </a:rPr>
              <a:t>ერთად“, </a:t>
            </a:r>
            <a:r>
              <a:rPr lang="ka-GE" sz="1600" b="1" dirty="0">
                <a:latin typeface="Sylfaen" panose="010A0502050306030303" pitchFamily="18" charset="0"/>
              </a:rPr>
              <a:t>ონლაინ და უშუალო </a:t>
            </a:r>
            <a:r>
              <a:rPr lang="ka-GE" sz="1600" b="1" dirty="0" smtClean="0">
                <a:latin typeface="Sylfaen" panose="010A0502050306030303" pitchFamily="18" charset="0"/>
              </a:rPr>
              <a:t>შეხვედრების გზით </a:t>
            </a:r>
            <a:r>
              <a:rPr lang="ka-GE" sz="1600" b="1" dirty="0">
                <a:latin typeface="Sylfaen" panose="010A0502050306030303" pitchFamily="18" charset="0"/>
              </a:rPr>
              <a:t>ა(ა)იპ ონის მუნიციპალიტეტის ბაგა-ბაღში.</a:t>
            </a:r>
          </a:p>
          <a:p>
            <a:pPr marL="0" indent="0">
              <a:buNone/>
            </a:pPr>
            <a:endParaRPr lang="ka-GE" sz="16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105" y="2604405"/>
            <a:ext cx="2800685" cy="256521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4794" y="2604405"/>
            <a:ext cx="2570452" cy="256521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5250" y="2570989"/>
            <a:ext cx="3223973" cy="2557054"/>
          </a:xfrm>
          <a:prstGeom prst="rect">
            <a:avLst/>
          </a:prstGeom>
        </p:spPr>
      </p:pic>
    </p:spTree>
    <p:extLst>
      <p:ext uri="{BB962C8B-B14F-4D97-AF65-F5344CB8AC3E}">
        <p14:creationId xmlns:p14="http://schemas.microsoft.com/office/powerpoint/2010/main" val="3228254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12177"/>
            <a:ext cx="10515600" cy="5464786"/>
          </a:xfrm>
        </p:spPr>
        <p:txBody>
          <a:bodyPr/>
          <a:lstStyle/>
          <a:p>
            <a:endParaRPr lang="ka-GE" sz="1900" b="1" dirty="0" smtClean="0"/>
          </a:p>
          <a:p>
            <a:pPr algn="just"/>
            <a:endParaRPr lang="ka-GE" sz="1600" b="1" dirty="0" smtClean="0"/>
          </a:p>
          <a:p>
            <a:pPr algn="just"/>
            <a:r>
              <a:rPr lang="ka-GE" sz="1600" b="1" dirty="0" smtClean="0">
                <a:latin typeface="Sylfaen" panose="010A0502050306030303" pitchFamily="18" charset="0"/>
              </a:rPr>
              <a:t>სკოლამდელი </a:t>
            </a:r>
            <a:r>
              <a:rPr lang="ka-GE" sz="1600" b="1" dirty="0" smtClean="0">
                <a:latin typeface="Sylfaen" panose="010A0502050306030303" pitchFamily="18" charset="0"/>
              </a:rPr>
              <a:t>აღზრდისა და განათლების ალტერნატიული ცენტრების მიმართ განსაკუთრებულ ყურადღებას იჩენს ონის მუნიციპალიტეტის მერია, რომელიც ხელმძღვანელობს საქართველოს კანონის „ადრეული და სკოლამდელი აღზრდისა და განათლების შესახებ“ მუხლი 10. მუნიციპალიტეტების უფლებამოსილებები /ვალდებულებები სკოლამდელი აღზრდისა და განათლების სფეროში და საქართველოს კანონის „ბავშვის უფლებათა კოდექსის“ მოთხოვნების შესაბამისად. </a:t>
            </a:r>
            <a:endParaRPr lang="en-US" sz="1600" b="1" dirty="0" smtClean="0">
              <a:latin typeface="Sylfaen" panose="010A0502050306030303" pitchFamily="18" charset="0"/>
            </a:endParaRPr>
          </a:p>
          <a:p>
            <a:pPr marL="0" indent="0" algn="just">
              <a:buNone/>
            </a:pPr>
            <a:r>
              <a:rPr lang="ka-GE" sz="1900" b="1" dirty="0" smtClean="0"/>
              <a:t> </a:t>
            </a:r>
          </a:p>
          <a:p>
            <a:endParaRPr lang="ka-GE" sz="1900" b="1" dirty="0"/>
          </a:p>
          <a:p>
            <a:endParaRPr lang="ka-GE" sz="1900" b="1" dirty="0" smtClean="0"/>
          </a:p>
          <a:p>
            <a:endParaRPr lang="ka-GE" sz="1900" b="1" dirty="0"/>
          </a:p>
          <a:p>
            <a:endParaRPr lang="ka-GE" sz="1900" b="1" dirty="0"/>
          </a:p>
          <a:p>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5200" y="4531941"/>
            <a:ext cx="2152151" cy="164129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67498" y="2763075"/>
            <a:ext cx="2087490" cy="165956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2628" y="4531941"/>
            <a:ext cx="2235608" cy="1641291"/>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4397" y="2763074"/>
            <a:ext cx="1966771" cy="165956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55668" y="2779475"/>
            <a:ext cx="2435150" cy="1643162"/>
          </a:xfrm>
          <a:prstGeom prst="rect">
            <a:avLst/>
          </a:prstGeom>
        </p:spPr>
      </p:pic>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37330" y="4531941"/>
            <a:ext cx="2325303" cy="1641292"/>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7319" y="2730272"/>
            <a:ext cx="2417428" cy="1692366"/>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85966" y="4531941"/>
            <a:ext cx="2143634" cy="1648783"/>
          </a:xfrm>
          <a:prstGeom prst="rect">
            <a:avLst/>
          </a:prstGeom>
        </p:spPr>
      </p:pic>
    </p:spTree>
    <p:extLst>
      <p:ext uri="{BB962C8B-B14F-4D97-AF65-F5344CB8AC3E}">
        <p14:creationId xmlns:p14="http://schemas.microsoft.com/office/powerpoint/2010/main" val="35251334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1078</Words>
  <Application>Microsoft Office PowerPoint</Application>
  <PresentationFormat>Widescreen</PresentationFormat>
  <Paragraphs>57</Paragraphs>
  <Slides>12</Slides>
  <Notes>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Sylfaen</vt:lpstr>
      <vt:lpstr>Office Theme</vt:lpstr>
      <vt:lpstr>არცერთი ბავშვი სკოლამდელი განათლების გარეშე                         No child without preschool education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ნინო ალელიშვილი</dc:creator>
  <cp:lastModifiedBy>Manana Chagelishvili</cp:lastModifiedBy>
  <cp:revision>35</cp:revision>
  <dcterms:created xsi:type="dcterms:W3CDTF">2024-07-15T13:37:44Z</dcterms:created>
  <dcterms:modified xsi:type="dcterms:W3CDTF">2024-09-04T05:58:32Z</dcterms:modified>
</cp:coreProperties>
</file>